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5759450" cy="32400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216" d="100"/>
          <a:sy n="216" d="100"/>
        </p:scale>
        <p:origin x="340" y="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59958" cy="32400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10220" y="2654579"/>
            <a:ext cx="2939557" cy="18219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1434" b="0" i="0">
                <a:solidFill>
                  <a:srgbClr val="003366"/>
                </a:solidFill>
                <a:latin typeface="LMSans10-Bold"/>
              </a:rPr>
              <a:t>2024-2025</a:t>
            </a:r>
            <a:r>
              <a:rPr sz="1434" b="0" i="0">
                <a:solidFill>
                  <a:srgbClr val="003366"/>
                </a:solidFill>
                <a:latin typeface="SimHei"/>
              </a:rPr>
              <a:t>学年专项奖学金申请答辩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72181" y="2216758"/>
            <a:ext cx="457200" cy="13854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1090" b="0" i="0">
                <a:solidFill>
                  <a:srgbClr val="555555"/>
                </a:solidFill>
                <a:latin typeface="SimHei"/>
              </a:rPr>
              <a:t>高旭帆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95092" y="1947455"/>
            <a:ext cx="969819" cy="13854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1090" b="0" i="0">
                <a:latin typeface="SimHei"/>
              </a:rPr>
              <a:t>生物物理研究所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95092" y="1705697"/>
            <a:ext cx="969814" cy="13854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1090" b="0" i="0">
                <a:solidFill>
                  <a:srgbClr val="555555"/>
                </a:solidFill>
                <a:latin typeface="SimHei"/>
              </a:rPr>
              <a:t>学号：</a:t>
            </a:r>
            <a:r>
              <a:rPr sz="1090" b="0" i="0">
                <a:solidFill>
                  <a:srgbClr val="555555"/>
                </a:solidFill>
                <a:latin typeface="LMSans10-Regular"/>
              </a:rPr>
              <a:t>12207134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25814" y="1488705"/>
            <a:ext cx="1108364" cy="13854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1090" b="0" i="0">
                <a:solidFill>
                  <a:srgbClr val="555555"/>
                </a:solidFill>
                <a:latin typeface="SimHei"/>
              </a:rPr>
              <a:t>专业：生物物理学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25814" y="1271713"/>
            <a:ext cx="1108364" cy="13854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1090" b="0" i="0">
                <a:solidFill>
                  <a:srgbClr val="555555"/>
                </a:solidFill>
                <a:latin typeface="SimHei"/>
              </a:rPr>
              <a:t>年级：直博四年级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25814" y="1053641"/>
            <a:ext cx="1108364" cy="13854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1090" b="0" i="0">
                <a:solidFill>
                  <a:srgbClr val="555555"/>
                </a:solidFill>
                <a:latin typeface="SimHei"/>
              </a:rPr>
              <a:t>导师：周如鸿教授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14384" y="760193"/>
            <a:ext cx="1131228" cy="13854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1090" b="0" i="0">
                <a:solidFill>
                  <a:srgbClr val="555555"/>
                </a:solidFill>
                <a:latin typeface="LMSans10-Regular"/>
              </a:rPr>
              <a:t>2025</a:t>
            </a:r>
            <a:r>
              <a:rPr sz="1090" b="0" i="0">
                <a:solidFill>
                  <a:srgbClr val="555555"/>
                </a:solidFill>
                <a:latin typeface="SimHei"/>
              </a:rPr>
              <a:t>年</a:t>
            </a:r>
            <a:r>
              <a:rPr sz="1090" b="0" i="0">
                <a:solidFill>
                  <a:srgbClr val="555555"/>
                </a:solidFill>
                <a:latin typeface="LMSans10-Regular"/>
              </a:rPr>
              <a:t>11</a:t>
            </a:r>
            <a:r>
              <a:rPr sz="1090" b="0" i="0">
                <a:solidFill>
                  <a:srgbClr val="555555"/>
                </a:solidFill>
                <a:latin typeface="SimHei"/>
              </a:rPr>
              <a:t>月</a:t>
            </a:r>
            <a:r>
              <a:rPr sz="1090" b="0" i="0">
                <a:solidFill>
                  <a:srgbClr val="555555"/>
                </a:solidFill>
                <a:latin typeface="LMSans10-Regular"/>
              </a:rPr>
              <a:t>5</a:t>
            </a:r>
            <a:r>
              <a:rPr sz="1090" b="0" i="0">
                <a:solidFill>
                  <a:srgbClr val="555555"/>
                </a:solidFill>
                <a:latin typeface="SimHei"/>
              </a:rPr>
              <a:t>日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59958" cy="32400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2531" y="3116751"/>
            <a:ext cx="2429296" cy="1518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1195" b="0" i="0">
                <a:solidFill>
                  <a:srgbClr val="003366"/>
                </a:solidFill>
                <a:latin typeface="SimHei"/>
              </a:rPr>
              <a:t>综合素质：体育运动展现研究生风采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63190" y="2636646"/>
            <a:ext cx="1108364" cy="13854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1090" b="0" i="0">
                <a:solidFill>
                  <a:srgbClr val="003366"/>
                </a:solidFill>
                <a:latin typeface="SimHei"/>
              </a:rPr>
              <a:t>体育团队主要成绩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49246" y="2375829"/>
            <a:ext cx="2346731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SimHei"/>
              </a:rPr>
              <a:t>学院飞盘队</a:t>
            </a:r>
            <a:r>
              <a:rPr sz="896" b="0" i="0">
                <a:latin typeface="SimHei"/>
              </a:rPr>
              <a:t>学院飞盘队主力队员，参加“三好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87878" y="2222743"/>
            <a:ext cx="911100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latin typeface="SimHei"/>
              </a:rPr>
              <a:t>杯”、“学院杯”等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49246" y="2019035"/>
            <a:ext cx="2232858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SimHei"/>
              </a:rPr>
              <a:t>学院足球队</a:t>
            </a:r>
            <a:r>
              <a:rPr sz="896" b="0" i="0">
                <a:latin typeface="SimHei"/>
              </a:rPr>
              <a:t>新加入学院足球队，参加“三好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87878" y="1865937"/>
            <a:ext cx="1480466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latin typeface="SimHei"/>
              </a:rPr>
              <a:t>杯”、“生科杯”五人制足球赛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365" y="1662229"/>
            <a:ext cx="1891245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SimHei"/>
              </a:rPr>
              <a:t>学院乒乓球队</a:t>
            </a:r>
            <a:r>
              <a:rPr sz="896" b="0" i="0">
                <a:latin typeface="SimHei"/>
              </a:rPr>
              <a:t>参加“三好杯”团体赛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63114" y="1458521"/>
            <a:ext cx="2005116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SimHei"/>
              </a:rPr>
              <a:t>竞技成绩</a:t>
            </a:r>
            <a:r>
              <a:rPr sz="896" b="0" i="0">
                <a:latin typeface="SimHei"/>
              </a:rPr>
              <a:t>积极参加日常训练和团建活动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63190" y="1160855"/>
            <a:ext cx="1246909" cy="13854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1090" b="0" i="0">
                <a:latin typeface="SimHei"/>
              </a:rPr>
              <a:t>体育精神与团队意识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60091" y="824054"/>
            <a:ext cx="1494266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CMSY9"/>
              </a:rPr>
              <a:t>•</a:t>
            </a:r>
            <a:r>
              <a:rPr sz="896" b="0" i="0">
                <a:latin typeface="SimHei"/>
              </a:rPr>
              <a:t>校园周边与风景区骑行习惯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60091" y="620346"/>
            <a:ext cx="1608140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CMSY9"/>
              </a:rPr>
              <a:t>•</a:t>
            </a:r>
            <a:r>
              <a:rPr sz="896" b="0" i="0">
                <a:latin typeface="SimHei"/>
              </a:rPr>
              <a:t>为院系争光，展现研究生风采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60091" y="416651"/>
            <a:ext cx="1380393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CMSY9"/>
              </a:rPr>
              <a:t>•</a:t>
            </a:r>
            <a:r>
              <a:rPr sz="896" b="0" i="0">
                <a:latin typeface="SimHei"/>
              </a:rPr>
              <a:t>以强健体魄支撑科研工作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159" y="346526"/>
            <a:ext cx="1366479" cy="1518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1195" b="0" i="0">
                <a:solidFill>
                  <a:srgbClr val="2ECC71"/>
                </a:solidFill>
                <a:latin typeface="SimHei"/>
              </a:rPr>
              <a:t>强身健体、砥砺意志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53759" y="157245"/>
            <a:ext cx="1821972" cy="1518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1195" b="0" i="0">
                <a:solidFill>
                  <a:srgbClr val="2ECC71"/>
                </a:solidFill>
                <a:latin typeface="SimHei"/>
              </a:rPr>
              <a:t>以体育精神支撑科研梦想！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37836" y="105473"/>
            <a:ext cx="457200" cy="914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597" b="0" i="0">
                <a:solidFill>
                  <a:srgbClr val="003366"/>
                </a:solidFill>
                <a:latin typeface="LMSans8-Regular"/>
              </a:rPr>
              <a:t>8 / 8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59958" cy="32400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2531" y="3116738"/>
            <a:ext cx="607324" cy="1518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1195" b="0" i="0">
                <a:solidFill>
                  <a:srgbClr val="003366"/>
                </a:solidFill>
                <a:latin typeface="SimHei"/>
              </a:rPr>
              <a:t>个人承诺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9994" y="2016593"/>
            <a:ext cx="4987499" cy="13854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1090" b="0" i="0">
                <a:latin typeface="SimHei"/>
              </a:rPr>
              <a:t>本人承诺以上陈述内容属实，均为</a:t>
            </a:r>
            <a:r>
              <a:rPr sz="1090" b="0" i="0">
                <a:latin typeface="LMSans10-Regular"/>
              </a:rPr>
              <a:t>2024-2025</a:t>
            </a:r>
            <a:r>
              <a:rPr sz="1090" b="0" i="0">
                <a:latin typeface="SimHei"/>
              </a:rPr>
              <a:t>学年成绩。用以申请奖学金的科研成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9994" y="1827312"/>
            <a:ext cx="5033635" cy="13854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1090" b="0" i="0">
                <a:latin typeface="SimHei"/>
              </a:rPr>
              <a:t>果是在前一年</a:t>
            </a:r>
            <a:r>
              <a:rPr sz="1090" b="0" i="0">
                <a:latin typeface="LMSans10-Regular"/>
              </a:rPr>
              <a:t>9</a:t>
            </a:r>
            <a:r>
              <a:rPr sz="1090" b="0" i="0">
                <a:latin typeface="SimHei"/>
              </a:rPr>
              <a:t>月至当年度</a:t>
            </a:r>
            <a:r>
              <a:rPr sz="1090" b="0" i="0">
                <a:latin typeface="LMSans10-Regular"/>
              </a:rPr>
              <a:t>8</a:t>
            </a:r>
            <a:r>
              <a:rPr sz="1090" b="0" i="0">
                <a:latin typeface="SimHei"/>
              </a:rPr>
              <a:t>月时间段内正式发表，或应届毕业生在该时间段内正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9994" y="1638032"/>
            <a:ext cx="4987640" cy="13854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1090" b="0" i="0">
                <a:latin typeface="SimHei"/>
              </a:rPr>
              <a:t>式录用，且该成果未参评过往届评奖评优。浙江大学为科研论文第一单位。本人政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9994" y="1448751"/>
            <a:ext cx="4987640" cy="13854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1090" b="0" i="0">
                <a:latin typeface="SimHei"/>
              </a:rPr>
              <a:t>治立场坚定，未无故缺席党团班会议或活动，在重大事项中能遵守校院管理规定。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9321" y="899463"/>
            <a:ext cx="2701354" cy="13854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1090" b="0" i="0">
                <a:latin typeface="SimHei"/>
              </a:rPr>
              <a:t>申请人：高旭帆日期：</a:t>
            </a:r>
            <a:r>
              <a:rPr sz="1090" b="0" i="0">
                <a:latin typeface="LMSans10-Regular"/>
              </a:rPr>
              <a:t>2025</a:t>
            </a:r>
            <a:r>
              <a:rPr sz="1090" b="0" i="0">
                <a:latin typeface="SimHei"/>
              </a:rPr>
              <a:t>年</a:t>
            </a:r>
            <a:r>
              <a:rPr sz="1090" b="0" i="0">
                <a:latin typeface="LMSans10-Regular"/>
              </a:rPr>
              <a:t>11</a:t>
            </a:r>
            <a:r>
              <a:rPr sz="1090" b="0" i="0">
                <a:latin typeface="SimHei"/>
              </a:rPr>
              <a:t>月</a:t>
            </a:r>
            <a:r>
              <a:rPr sz="1090" b="0" i="0">
                <a:latin typeface="LMSans10-Regular"/>
              </a:rPr>
              <a:t>5</a:t>
            </a:r>
            <a:r>
              <a:rPr sz="1090" b="0" i="0">
                <a:latin typeface="SimHei"/>
              </a:rPr>
              <a:t>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37834" y="105472"/>
            <a:ext cx="457200" cy="914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597" b="0" i="0">
                <a:solidFill>
                  <a:srgbClr val="003366"/>
                </a:solidFill>
                <a:latin typeface="LMSans8-Regular"/>
              </a:rPr>
              <a:t>8 / 8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59958" cy="32400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69020" y="2292202"/>
            <a:ext cx="1821967" cy="18219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1434" b="0" i="0">
                <a:solidFill>
                  <a:srgbClr val="003366"/>
                </a:solidFill>
                <a:latin typeface="SimHei"/>
              </a:rPr>
              <a:t>感谢各位评委的审阅！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79397" y="1345424"/>
            <a:ext cx="2201206" cy="13854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1090" b="0" i="0">
                <a:latin typeface="SimHei"/>
              </a:rPr>
              <a:t>高旭帆</a:t>
            </a:r>
            <a:r>
              <a:rPr sz="1090" b="0" i="0">
                <a:latin typeface="LMSans10-Regular"/>
              </a:rPr>
              <a:t>|</a:t>
            </a:r>
            <a:r>
              <a:rPr sz="1090" b="0" i="0">
                <a:latin typeface="SimHei"/>
              </a:rPr>
              <a:t>生物物理研究所</a:t>
            </a:r>
            <a:r>
              <a:rPr sz="1090" b="0" i="0">
                <a:latin typeface="LMSans10-Regular"/>
              </a:rPr>
              <a:t>|</a:t>
            </a:r>
            <a:r>
              <a:rPr sz="1090" b="0" i="0">
                <a:latin typeface="SimHei"/>
              </a:rPr>
              <a:t>浙江大学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55C288-B2BD-2C9D-FDE7-BD5C45B42E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982" b="79673"/>
          <a:stretch>
            <a:fillRect/>
          </a:stretch>
        </p:blipFill>
        <p:spPr>
          <a:xfrm>
            <a:off x="588688" y="323421"/>
            <a:ext cx="4582074" cy="3351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9668C1-BA7D-FA62-A008-AE8106FCE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80" y="649930"/>
            <a:ext cx="4572000" cy="21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078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59958" cy="32400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2531" y="3116751"/>
            <a:ext cx="1366479" cy="1518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1195" b="0" i="0">
                <a:solidFill>
                  <a:srgbClr val="003366"/>
                </a:solidFill>
                <a:latin typeface="SimHei"/>
              </a:rPr>
              <a:t>个人简介与基本背景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0392" y="2636100"/>
            <a:ext cx="554182" cy="13854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1090" b="0" i="0">
                <a:solidFill>
                  <a:srgbClr val="003366"/>
                </a:solidFill>
                <a:latin typeface="SimHei"/>
              </a:rPr>
              <a:t>基本信息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8063" y="2375296"/>
            <a:ext cx="1549621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SimHei"/>
              </a:rPr>
              <a:t>专业</a:t>
            </a:r>
            <a:r>
              <a:rPr sz="896" b="0" i="0">
                <a:latin typeface="SimHei"/>
              </a:rPr>
              <a:t>生物物理学（直接攻博）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8063" y="2171587"/>
            <a:ext cx="866381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SimHei"/>
              </a:rPr>
              <a:t>导师</a:t>
            </a:r>
            <a:r>
              <a:rPr sz="896" b="0" i="0">
                <a:latin typeface="SimHei"/>
              </a:rPr>
              <a:t>周如鸿教授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8063" y="1967879"/>
            <a:ext cx="1669762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SimHei"/>
              </a:rPr>
              <a:t>学制</a:t>
            </a:r>
            <a:r>
              <a:rPr sz="896" b="0" i="0">
                <a:latin typeface="LMSans9-Regular"/>
              </a:rPr>
              <a:t>2022.9-2027.6</a:t>
            </a:r>
            <a:r>
              <a:rPr sz="896" b="0" i="0">
                <a:latin typeface="SimHei"/>
              </a:rPr>
              <a:t>（第四学年）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0392" y="1741232"/>
            <a:ext cx="554182" cy="13854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1090" b="0" i="0">
                <a:solidFill>
                  <a:srgbClr val="003366"/>
                </a:solidFill>
                <a:latin typeface="SimHei"/>
              </a:rPr>
              <a:t>学业成果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7293" y="1473710"/>
            <a:ext cx="2968581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CMSY9"/>
              </a:rPr>
              <a:t>•</a:t>
            </a:r>
            <a:r>
              <a:rPr sz="896" b="0" i="0">
                <a:latin typeface="SimHei"/>
              </a:rPr>
              <a:t>第二学年以第三作者在微生物学知名期刊</a:t>
            </a:r>
            <a:r>
              <a:rPr sz="896" b="0" i="0">
                <a:latin typeface="LMSans9-Regular"/>
              </a:rPr>
              <a:t>mBio</a:t>
            </a:r>
            <a:r>
              <a:rPr sz="896" b="0" i="0">
                <a:latin typeface="SimHei"/>
              </a:rPr>
              <a:t>发表论文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7293" y="1270002"/>
            <a:ext cx="4042097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CMSY9"/>
              </a:rPr>
              <a:t>•</a:t>
            </a:r>
            <a:r>
              <a:rPr sz="896" b="0" i="0">
                <a:latin typeface="LMSans9-Regular"/>
              </a:rPr>
              <a:t>2024</a:t>
            </a:r>
            <a:r>
              <a:rPr sz="896" b="0" i="0">
                <a:latin typeface="SimHei"/>
              </a:rPr>
              <a:t>年秋参加美国化学会年会做墙报展示</a:t>
            </a:r>
            <a:r>
              <a:rPr sz="1090" b="0" i="0">
                <a:solidFill>
                  <a:srgbClr val="003366"/>
                </a:solidFill>
                <a:latin typeface="SimHei"/>
              </a:rPr>
              <a:t>研究方向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7293" y="1066294"/>
            <a:ext cx="2519126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CMSY9"/>
              </a:rPr>
              <a:t>•</a:t>
            </a:r>
            <a:r>
              <a:rPr sz="896" b="0" i="0">
                <a:latin typeface="SimHei"/>
              </a:rPr>
              <a:t>第二、三学年获评优秀研究生、五好研究生称号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12109" y="1029235"/>
            <a:ext cx="1722013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CMSY9"/>
              </a:rPr>
              <a:t>•</a:t>
            </a:r>
            <a:r>
              <a:rPr sz="896" b="0" i="0">
                <a:latin typeface="SimHei"/>
              </a:rPr>
              <a:t>专注于计算生物物理与药物设计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0392" y="846365"/>
            <a:ext cx="3837251" cy="13854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1090" b="0" i="0">
                <a:solidFill>
                  <a:srgbClr val="003366"/>
                </a:solidFill>
                <a:latin typeface="SimHei"/>
              </a:rPr>
              <a:t>工作职责</a:t>
            </a:r>
            <a:r>
              <a:rPr sz="896" b="0" i="0">
                <a:latin typeface="SimHei"/>
              </a:rPr>
              <a:t>方向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12109" y="672429"/>
            <a:ext cx="1761066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CMSY9"/>
              </a:rPr>
              <a:t>•</a:t>
            </a:r>
            <a:r>
              <a:rPr sz="896" b="0" i="0">
                <a:latin typeface="SimHei"/>
              </a:rPr>
              <a:t>涉及蛋白质</a:t>
            </a:r>
            <a:r>
              <a:rPr sz="896" b="0" i="0">
                <a:latin typeface="LMSans9-Regular"/>
              </a:rPr>
              <a:t>-</a:t>
            </a:r>
            <a:r>
              <a:rPr sz="896" b="0" i="0">
                <a:latin typeface="SimHei"/>
              </a:rPr>
              <a:t>配体相互作用、自由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7293" y="579274"/>
            <a:ext cx="2974619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CMSY9"/>
              </a:rPr>
              <a:t>•</a:t>
            </a:r>
            <a:r>
              <a:rPr sz="896" b="0" i="0">
                <a:latin typeface="SimHei"/>
              </a:rPr>
              <a:t>担任课题组小分子药物设计和工具开发负责人，组织小团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39897" y="526049"/>
            <a:ext cx="1652758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latin typeface="SimHei"/>
              </a:rPr>
              <a:t>能计算、金属离子</a:t>
            </a:r>
            <a:r>
              <a:rPr sz="896" b="0" i="0">
                <a:latin typeface="LMSans9-Regular"/>
              </a:rPr>
              <a:t>/</a:t>
            </a:r>
            <a:r>
              <a:rPr sz="896" b="0" i="0">
                <a:latin typeface="SimHei"/>
              </a:rPr>
              <a:t>纳米材料和生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5080" y="432894"/>
            <a:ext cx="1366479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latin typeface="SimHei"/>
              </a:rPr>
              <a:t>队开展科研讨论和课题研究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39897" y="372963"/>
            <a:ext cx="1138732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latin typeface="SimHei"/>
              </a:rPr>
              <a:t>物分子相互作用等领域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7293" y="222468"/>
            <a:ext cx="2860746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CMSY9"/>
              </a:rPr>
              <a:t>•</a:t>
            </a:r>
            <a:r>
              <a:rPr sz="896" b="0" i="0">
                <a:latin typeface="SimHei"/>
              </a:rPr>
              <a:t>担任课题组计算机房管理员，负责高性能计算集群维护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37836" y="105473"/>
            <a:ext cx="457200" cy="914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597" b="0" i="0">
                <a:solidFill>
                  <a:srgbClr val="003366"/>
                </a:solidFill>
                <a:latin typeface="LMSans8-Regular"/>
              </a:rPr>
              <a:t>1 / 8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59958" cy="32400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2531" y="3116154"/>
            <a:ext cx="3181461" cy="1518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1195" b="0" i="0">
                <a:solidFill>
                  <a:srgbClr val="003366"/>
                </a:solidFill>
                <a:latin typeface="SimHei"/>
              </a:rPr>
              <a:t>学术评价：</a:t>
            </a:r>
            <a:r>
              <a:rPr sz="1195" b="0" i="0">
                <a:solidFill>
                  <a:srgbClr val="003366"/>
                </a:solidFill>
                <a:latin typeface="LMSans10-Bold"/>
              </a:rPr>
              <a:t>FEbuilder</a:t>
            </a:r>
            <a:r>
              <a:rPr sz="1195" b="0" i="0">
                <a:solidFill>
                  <a:srgbClr val="003366"/>
                </a:solidFill>
                <a:latin typeface="SimHei"/>
              </a:rPr>
              <a:t>和</a:t>
            </a:r>
            <a:r>
              <a:rPr sz="1195" b="0" i="0">
                <a:solidFill>
                  <a:srgbClr val="003366"/>
                </a:solidFill>
                <a:latin typeface="LMSans10-Bold"/>
              </a:rPr>
              <a:t>PolyglotMol</a:t>
            </a:r>
            <a:r>
              <a:rPr sz="1195" b="0" i="0">
                <a:solidFill>
                  <a:srgbClr val="003366"/>
                </a:solidFill>
                <a:latin typeface="SimHei"/>
              </a:rPr>
              <a:t>工具开发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0392" y="2627677"/>
            <a:ext cx="5138807" cy="13854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1090" b="0" i="0">
                <a:solidFill>
                  <a:srgbClr val="003366"/>
                </a:solidFill>
                <a:latin typeface="LMSans10-Bold"/>
              </a:rPr>
              <a:t>FEbuilder</a:t>
            </a:r>
            <a:r>
              <a:rPr sz="1090" b="0" i="0">
                <a:solidFill>
                  <a:srgbClr val="003366"/>
                </a:solidFill>
                <a:latin typeface="SimHei"/>
              </a:rPr>
              <a:t>：高通量自由能计算体系搭建</a:t>
            </a:r>
            <a:r>
              <a:rPr sz="1090" b="0" i="0">
                <a:solidFill>
                  <a:srgbClr val="003366"/>
                </a:solidFill>
                <a:latin typeface="LMSans10-Bold"/>
              </a:rPr>
              <a:t>PolyglotMol</a:t>
            </a:r>
            <a:r>
              <a:rPr sz="1090" b="0" i="0">
                <a:solidFill>
                  <a:srgbClr val="003366"/>
                </a:solidFill>
                <a:latin typeface="SimHei"/>
              </a:rPr>
              <a:t>：智能分子表示库</a:t>
            </a:r>
            <a:r>
              <a:rPr sz="1090" b="0" i="0">
                <a:solidFill>
                  <a:srgbClr val="003366"/>
                </a:solidFill>
                <a:latin typeface="LMSans10-Bold"/>
              </a:rPr>
              <a:t>+ML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10358" y="2446286"/>
            <a:ext cx="457200" cy="13854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1090" b="0" i="0">
                <a:solidFill>
                  <a:srgbClr val="003366"/>
                </a:solidFill>
                <a:latin typeface="SimHei"/>
              </a:rPr>
              <a:t>筛选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8063" y="2374216"/>
            <a:ext cx="1663494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SimHei"/>
              </a:rPr>
              <a:t>功能</a:t>
            </a:r>
            <a:r>
              <a:rPr sz="896" b="0" i="0">
                <a:latin typeface="SimHei"/>
              </a:rPr>
              <a:t>通过原子匹配算法快速生成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5077" y="2215082"/>
            <a:ext cx="1417149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latin typeface="LMSans9-Regular"/>
              </a:rPr>
              <a:t>NAMD/CHARMM</a:t>
            </a:r>
            <a:r>
              <a:rPr sz="896" b="0" i="0">
                <a:latin typeface="SimHei"/>
              </a:rPr>
              <a:t>输入文件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18029" y="2185469"/>
            <a:ext cx="1957623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SimHei"/>
              </a:rPr>
              <a:t>规模</a:t>
            </a:r>
            <a:r>
              <a:rPr sz="896" b="0" i="0">
                <a:latin typeface="SimHei"/>
              </a:rPr>
              <a:t>涵盖</a:t>
            </a:r>
            <a:r>
              <a:rPr sz="896" b="0" i="0">
                <a:latin typeface="LMSans10-Bold"/>
              </a:rPr>
              <a:t>200+</a:t>
            </a:r>
            <a:r>
              <a:rPr sz="896" b="0" i="0">
                <a:latin typeface="SimHei"/>
              </a:rPr>
              <a:t>种分子表示</a:t>
            </a:r>
            <a:r>
              <a:rPr sz="896" b="0" i="0">
                <a:latin typeface="LMSans9-Regular"/>
              </a:rPr>
              <a:t>-</a:t>
            </a:r>
            <a:r>
              <a:rPr sz="896" b="0" i="0">
                <a:latin typeface="SimHei"/>
              </a:rPr>
              <a:t>模型组合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8063" y="2017409"/>
            <a:ext cx="2390343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SimHei"/>
              </a:rPr>
              <a:t>效率</a:t>
            </a:r>
            <a:r>
              <a:rPr sz="896" b="0" i="0">
                <a:latin typeface="SimHei"/>
              </a:rPr>
              <a:t>提升</a:t>
            </a:r>
            <a:r>
              <a:rPr sz="896" b="0" i="0">
                <a:latin typeface="LMSans9-Regular"/>
              </a:rPr>
              <a:t>FEP</a:t>
            </a:r>
            <a:r>
              <a:rPr sz="896" b="0" i="0">
                <a:latin typeface="SimHei"/>
              </a:rPr>
              <a:t>自由能计算通量</a:t>
            </a:r>
            <a:r>
              <a:rPr sz="896" b="0" i="0">
                <a:latin typeface="LMSans10-Bold"/>
              </a:rPr>
              <a:t>10</a:t>
            </a:r>
            <a:r>
              <a:rPr sz="896" b="0" i="0">
                <a:latin typeface="SimHei"/>
              </a:rPr>
              <a:t>倍，大幅提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18029" y="1981761"/>
            <a:ext cx="2363127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SimHei"/>
              </a:rPr>
              <a:t>智能</a:t>
            </a:r>
            <a:r>
              <a:rPr sz="896" b="0" i="0">
                <a:latin typeface="SimHei"/>
              </a:rPr>
              <a:t>自动筛选最优</a:t>
            </a:r>
            <a:r>
              <a:rPr sz="896" b="0" i="0">
                <a:latin typeface="LMSans9-Regular"/>
              </a:rPr>
              <a:t>ML</a:t>
            </a:r>
            <a:r>
              <a:rPr sz="896" b="0" i="0">
                <a:latin typeface="SimHei"/>
              </a:rPr>
              <a:t>模型，解决分子表示工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5077" y="1864311"/>
            <a:ext cx="569366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latin typeface="SimHei"/>
              </a:rPr>
              <a:t>高计算效率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15044" y="1828662"/>
            <a:ext cx="1724500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latin typeface="SimHei"/>
              </a:rPr>
              <a:t>具和</a:t>
            </a:r>
            <a:r>
              <a:rPr sz="896" b="0" i="0">
                <a:latin typeface="LMSans9-Regular"/>
              </a:rPr>
              <a:t>ML</a:t>
            </a:r>
            <a:r>
              <a:rPr sz="896" b="0" i="0">
                <a:latin typeface="SimHei"/>
              </a:rPr>
              <a:t>模型训练生态碎片化问题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8063" y="1660603"/>
            <a:ext cx="2370193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SimHei"/>
              </a:rPr>
              <a:t>应用</a:t>
            </a:r>
            <a:r>
              <a:rPr sz="896" b="0" i="0">
                <a:latin typeface="SimHei"/>
              </a:rPr>
              <a:t>结合分子动力学模拟、</a:t>
            </a:r>
            <a:r>
              <a:rPr sz="896" b="0" i="0">
                <a:latin typeface="LMSans9-Regular"/>
              </a:rPr>
              <a:t>FEP</a:t>
            </a:r>
            <a:r>
              <a:rPr sz="896" b="0" i="0">
                <a:latin typeface="SimHei"/>
              </a:rPr>
              <a:t>评估优化靶向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18029" y="1624954"/>
            <a:ext cx="2397063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SimHei"/>
              </a:rPr>
              <a:t>应用</a:t>
            </a:r>
            <a:r>
              <a:rPr sz="896" b="0" i="0">
                <a:latin typeface="LMSans9-Regular"/>
              </a:rPr>
              <a:t>FIND</a:t>
            </a:r>
            <a:r>
              <a:rPr sz="896" b="0" i="0">
                <a:latin typeface="SimHei"/>
              </a:rPr>
              <a:t>纳米点</a:t>
            </a:r>
            <a:r>
              <a:rPr sz="896" b="0" i="0">
                <a:latin typeface="LMSans9-Regular"/>
              </a:rPr>
              <a:t>QSAR</a:t>
            </a:r>
            <a:r>
              <a:rPr sz="896" b="0" i="0">
                <a:latin typeface="SimHei"/>
              </a:rPr>
              <a:t>研究，对</a:t>
            </a:r>
            <a:r>
              <a:rPr sz="896" b="0" i="0">
                <a:latin typeface="LMSans10-Bold"/>
              </a:rPr>
              <a:t>580</a:t>
            </a:r>
            <a:r>
              <a:rPr sz="896" b="0" i="0">
                <a:latin typeface="SimHei"/>
              </a:rPr>
              <a:t>种纳米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5077" y="1501469"/>
            <a:ext cx="1887453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latin typeface="LMSans9-Regular"/>
              </a:rPr>
              <a:t>CD47-SIRP</a:t>
            </a:r>
            <a:r>
              <a:rPr sz="896" b="0" i="0">
                <a:latin typeface="SimHei"/>
              </a:rPr>
              <a:t>免疫检查点的多肽抑制剂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15044" y="1471868"/>
            <a:ext cx="1519404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latin typeface="SimHei"/>
              </a:rPr>
              <a:t>点建立结构</a:t>
            </a:r>
            <a:r>
              <a:rPr sz="896" b="0" i="0">
                <a:latin typeface="LMSans9-Regular"/>
              </a:rPr>
              <a:t>-</a:t>
            </a:r>
            <a:r>
              <a:rPr sz="896" b="0" i="0">
                <a:latin typeface="SimHei"/>
              </a:rPr>
              <a:t>细胞内吞活性关系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8063" y="1303796"/>
            <a:ext cx="2339225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SimHei"/>
              </a:rPr>
              <a:t>规模</a:t>
            </a:r>
            <a:r>
              <a:rPr sz="896" b="0" i="0">
                <a:latin typeface="SimHei"/>
              </a:rPr>
              <a:t>共评估超过</a:t>
            </a:r>
            <a:r>
              <a:rPr sz="896" b="0" i="0">
                <a:latin typeface="LMSans10-Bold"/>
              </a:rPr>
              <a:t>1000</a:t>
            </a:r>
            <a:r>
              <a:rPr sz="896" b="0" i="0">
                <a:latin typeface="SimHei"/>
              </a:rPr>
              <a:t>个突变体，为理性设计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18029" y="1268160"/>
            <a:ext cx="2396548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SimHei"/>
              </a:rPr>
              <a:t>优势</a:t>
            </a:r>
            <a:r>
              <a:rPr sz="896" b="0" i="0">
                <a:latin typeface="SimHei"/>
              </a:rPr>
              <a:t>“一次编写、随处特征化”的标准化工具链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5077" y="1150698"/>
            <a:ext cx="950043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latin typeface="SimHei"/>
              </a:rPr>
              <a:t>提供结构</a:t>
            </a:r>
            <a:r>
              <a:rPr sz="896" b="0" i="0">
                <a:latin typeface="LMSans9-Regular"/>
              </a:rPr>
              <a:t>-</a:t>
            </a:r>
            <a:r>
              <a:rPr sz="896" b="0" i="0">
                <a:latin typeface="SimHei"/>
              </a:rPr>
              <a:t>功能关系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15044" y="1115062"/>
            <a:ext cx="457200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latin typeface="SimHei"/>
              </a:rPr>
              <a:t>体验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0392" y="927112"/>
            <a:ext cx="554182" cy="13854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1090" b="0" i="0">
                <a:solidFill>
                  <a:srgbClr val="003366"/>
                </a:solidFill>
                <a:latin typeface="SimHei"/>
              </a:rPr>
              <a:t>技术特点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10358" y="835405"/>
            <a:ext cx="554182" cy="13854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1090" b="0" i="0">
                <a:solidFill>
                  <a:srgbClr val="003366"/>
                </a:solidFill>
                <a:latin typeface="SimHei"/>
              </a:rPr>
              <a:t>技术创新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7293" y="659576"/>
            <a:ext cx="1898401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CMSY9"/>
              </a:rPr>
              <a:t>•</a:t>
            </a:r>
            <a:r>
              <a:rPr sz="896" b="0" i="0">
                <a:latin typeface="SimHei"/>
              </a:rPr>
              <a:t>解决</a:t>
            </a:r>
            <a:r>
              <a:rPr sz="896" b="0" i="0">
                <a:latin typeface="LMSans9-Regular"/>
              </a:rPr>
              <a:t>FEP</a:t>
            </a:r>
            <a:r>
              <a:rPr sz="896" b="0" i="0">
                <a:latin typeface="SimHei"/>
              </a:rPr>
              <a:t>中混合拓扑构建瓶颈问题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107259" y="567869"/>
            <a:ext cx="1949759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CMSY9"/>
              </a:rPr>
              <a:t>•</a:t>
            </a:r>
            <a:r>
              <a:rPr sz="896" b="0" i="0">
                <a:latin typeface="SimHei"/>
              </a:rPr>
              <a:t>为化学信息学研究者提供标准化工具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7293" y="455881"/>
            <a:ext cx="1608140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CMSY9"/>
              </a:rPr>
              <a:t>•</a:t>
            </a:r>
            <a:r>
              <a:rPr sz="896" b="0" i="0">
                <a:latin typeface="SimHei"/>
              </a:rPr>
              <a:t>支持多种力场和模拟软件系统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107259" y="364161"/>
            <a:ext cx="2291379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CMSY9"/>
              </a:rPr>
              <a:t>•</a:t>
            </a:r>
            <a:r>
              <a:rPr sz="896" b="0" i="0">
                <a:latin typeface="SimHei"/>
              </a:rPr>
              <a:t>为分子机器学习和化学信息学提供技术支撑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27293" y="252173"/>
            <a:ext cx="1494266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CMSY9"/>
              </a:rPr>
              <a:t>•</a:t>
            </a:r>
            <a:r>
              <a:rPr sz="896" b="0" i="0">
                <a:latin typeface="SimHei"/>
              </a:rPr>
              <a:t>实现高通量计算自动化流程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107259" y="160453"/>
            <a:ext cx="2405252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CMSY9"/>
              </a:rPr>
              <a:t>•</a:t>
            </a:r>
            <a:r>
              <a:rPr sz="896" b="0" i="0">
                <a:latin typeface="SimHei"/>
              </a:rPr>
              <a:t>多表示融合，提升模型预测准确性和可解释性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37836" y="105473"/>
            <a:ext cx="457200" cy="914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597" b="0" i="0">
                <a:solidFill>
                  <a:srgbClr val="003366"/>
                </a:solidFill>
                <a:latin typeface="LMSans8-Regular"/>
              </a:rPr>
              <a:t>2 / 8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59958" cy="32400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2531" y="3116154"/>
            <a:ext cx="2975886" cy="1518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1195" b="0" i="0">
                <a:solidFill>
                  <a:srgbClr val="003366"/>
                </a:solidFill>
                <a:latin typeface="SimHei"/>
              </a:rPr>
              <a:t>学术评价：</a:t>
            </a:r>
            <a:r>
              <a:rPr sz="1195" b="0" i="0">
                <a:solidFill>
                  <a:srgbClr val="003366"/>
                </a:solidFill>
                <a:latin typeface="LMSans10-Bold"/>
              </a:rPr>
              <a:t>SAGE</a:t>
            </a:r>
            <a:r>
              <a:rPr sz="1195" b="0" i="0">
                <a:solidFill>
                  <a:srgbClr val="003366"/>
                </a:solidFill>
                <a:latin typeface="SimHei"/>
              </a:rPr>
              <a:t>论文突破</a:t>
            </a:r>
            <a:r>
              <a:rPr sz="1195" b="0" i="0">
                <a:solidFill>
                  <a:srgbClr val="003366"/>
                </a:solidFill>
                <a:latin typeface="LMSans10-Bold"/>
              </a:rPr>
              <a:t>CDK7</a:t>
            </a:r>
            <a:r>
              <a:rPr sz="1195" b="0" i="0">
                <a:solidFill>
                  <a:srgbClr val="003366"/>
                </a:solidFill>
                <a:latin typeface="SimHei"/>
              </a:rPr>
              <a:t>药物设计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10358" y="2635566"/>
            <a:ext cx="969819" cy="13854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1090" b="0" i="0">
                <a:solidFill>
                  <a:srgbClr val="003366"/>
                </a:solidFill>
                <a:latin typeface="SimHei"/>
              </a:rPr>
              <a:t>研究背景和方法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18029" y="2374749"/>
            <a:ext cx="2343543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SimHei"/>
              </a:rPr>
              <a:t>目标</a:t>
            </a:r>
            <a:r>
              <a:rPr sz="896" b="0" i="0">
                <a:latin typeface="LMSans9-Regular"/>
              </a:rPr>
              <a:t>CDK7</a:t>
            </a:r>
            <a:r>
              <a:rPr sz="896" b="0" i="0">
                <a:latin typeface="SimHei"/>
              </a:rPr>
              <a:t>作为癌症治疗关键靶点，现有共价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15044" y="2221651"/>
            <a:ext cx="2049719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latin typeface="SimHei"/>
              </a:rPr>
              <a:t>抑制剂存在脱靶毒性，需要开发高选择性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15044" y="2068565"/>
            <a:ext cx="797112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latin typeface="SimHei"/>
              </a:rPr>
              <a:t>非共价抑制剂。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18029" y="1864857"/>
            <a:ext cx="2396835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SimHei"/>
              </a:rPr>
              <a:t>技术</a:t>
            </a:r>
            <a:r>
              <a:rPr sz="896" b="0" i="0">
                <a:latin typeface="SimHei"/>
              </a:rPr>
              <a:t>集成分子对接、自研软件</a:t>
            </a:r>
            <a:r>
              <a:rPr sz="896" b="0" i="0">
                <a:latin typeface="LMSans9-Regular"/>
              </a:rPr>
              <a:t>FEbuilder</a:t>
            </a:r>
            <a:r>
              <a:rPr sz="896" b="0" i="0">
                <a:latin typeface="SimHei"/>
              </a:rPr>
              <a:t>，建立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50985" y="1711759"/>
            <a:ext cx="2088781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latin typeface="SimHei"/>
              </a:rPr>
              <a:t>“片段</a:t>
            </a:r>
            <a:r>
              <a:rPr sz="896" b="0" i="0">
                <a:latin typeface="LMSans9-Regular"/>
              </a:rPr>
              <a:t>-</a:t>
            </a:r>
            <a:r>
              <a:rPr sz="896" b="0" i="0">
                <a:latin typeface="SimHei"/>
              </a:rPr>
              <a:t>锚点”药物设计新框架，利用已有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15043" y="1558660"/>
            <a:ext cx="1252606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latin typeface="SimHei"/>
              </a:rPr>
              <a:t>抑制剂，靶向临近口袋。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18029" y="1354952"/>
            <a:ext cx="2346733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SimHei"/>
              </a:rPr>
              <a:t>流程</a:t>
            </a:r>
            <a:r>
              <a:rPr sz="896" b="0" i="0">
                <a:latin typeface="SimHei"/>
              </a:rPr>
              <a:t>结合分子动力学模拟、虚拟筛选与实验验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15044" y="1201853"/>
            <a:ext cx="2049719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latin typeface="SimHei"/>
              </a:rPr>
              <a:t>证，构建从设计到候选分子的完整研发链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15044" y="1048755"/>
            <a:ext cx="457200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latin typeface="SimHei"/>
              </a:rPr>
              <a:t>条。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10358" y="877988"/>
            <a:ext cx="554182" cy="13854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1090" b="0" i="0">
                <a:solidFill>
                  <a:srgbClr val="003366"/>
                </a:solidFill>
                <a:latin typeface="SimHei"/>
              </a:rPr>
              <a:t>研究成果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18029" y="617628"/>
            <a:ext cx="2405380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SimHei"/>
              </a:rPr>
              <a:t>设计</a:t>
            </a:r>
            <a:r>
              <a:rPr sz="896" b="0" i="0">
                <a:latin typeface="SimHei"/>
              </a:rPr>
              <a:t>成功设计</a:t>
            </a:r>
            <a:r>
              <a:rPr sz="896" b="0" i="0">
                <a:latin typeface="LMSans9-Regular"/>
              </a:rPr>
              <a:t>3</a:t>
            </a:r>
            <a:r>
              <a:rPr sz="896" b="0" i="0">
                <a:latin typeface="SimHei"/>
              </a:rPr>
              <a:t>个高选择性</a:t>
            </a:r>
            <a:r>
              <a:rPr sz="896" b="0" i="0">
                <a:latin typeface="LMSans9-Regular"/>
              </a:rPr>
              <a:t>CDK7</a:t>
            </a:r>
            <a:r>
              <a:rPr sz="896" b="0" i="0">
                <a:latin typeface="SimHei"/>
              </a:rPr>
              <a:t>候选分子，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15044" y="464529"/>
            <a:ext cx="2114570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latin typeface="SimHei"/>
              </a:rPr>
              <a:t>突破传统</a:t>
            </a:r>
            <a:r>
              <a:rPr sz="896" b="0" i="0">
                <a:latin typeface="LMSans9-Regular"/>
              </a:rPr>
              <a:t>ATP</a:t>
            </a:r>
            <a:r>
              <a:rPr sz="896" b="0" i="0">
                <a:latin typeface="SimHei"/>
              </a:rPr>
              <a:t>竞争思路，靶向非活性口袋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0392" y="406102"/>
            <a:ext cx="2419275" cy="1518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1195" b="0" i="0">
                <a:solidFill>
                  <a:srgbClr val="2ECC71"/>
                </a:solidFill>
                <a:latin typeface="SimHei"/>
              </a:rPr>
              <a:t>计算驱动创新，精准设计引领药物研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15045" y="311431"/>
            <a:ext cx="569366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latin typeface="SimHei"/>
              </a:rPr>
              <a:t>创新策略。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08736" y="216821"/>
            <a:ext cx="759155" cy="1518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1195" b="0" i="0">
                <a:solidFill>
                  <a:srgbClr val="2ECC71"/>
                </a:solidFill>
                <a:latin typeface="SimHei"/>
              </a:rPr>
              <a:t>发新方向！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18029" y="107723"/>
            <a:ext cx="2566020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SimHei"/>
              </a:rPr>
              <a:t>价值</a:t>
            </a:r>
            <a:r>
              <a:rPr sz="896" b="0" i="0">
                <a:latin typeface="LMSans9-Regular"/>
              </a:rPr>
              <a:t>J. Phys. Chem. B</a:t>
            </a:r>
            <a:r>
              <a:rPr sz="896" b="0" i="0">
                <a:latin typeface="SimHei"/>
              </a:rPr>
              <a:t>（</a:t>
            </a:r>
            <a:r>
              <a:rPr sz="896" b="0" i="0">
                <a:latin typeface="LMSans9-Regular"/>
              </a:rPr>
              <a:t>JCR Q1</a:t>
            </a:r>
            <a:r>
              <a:rPr sz="896" b="0" i="0">
                <a:latin typeface="SimHei"/>
              </a:rPr>
              <a:t>，</a:t>
            </a:r>
            <a:r>
              <a:rPr sz="896" b="0" i="0">
                <a:latin typeface="LMSans9-Regular"/>
              </a:rPr>
              <a:t>IF: 3.3</a:t>
            </a:r>
            <a:r>
              <a:rPr sz="896" b="0" i="0">
                <a:latin typeface="SimHei"/>
              </a:rPr>
              <a:t>）接</a:t>
            </a:r>
            <a:r>
              <a:rPr sz="597" b="0" i="0">
                <a:solidFill>
                  <a:srgbClr val="003366"/>
                </a:solidFill>
                <a:latin typeface="LMSans8-Regular"/>
              </a:rPr>
              <a:t>3 / 8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59958" cy="32400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2531" y="3116154"/>
            <a:ext cx="2894507" cy="1518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1195" b="0" i="0">
                <a:solidFill>
                  <a:srgbClr val="003366"/>
                </a:solidFill>
                <a:latin typeface="SimHei"/>
              </a:rPr>
              <a:t>学术评价：</a:t>
            </a:r>
            <a:r>
              <a:rPr sz="1195" b="0" i="0">
                <a:solidFill>
                  <a:srgbClr val="003366"/>
                </a:solidFill>
                <a:latin typeface="LMSans10-Bold"/>
              </a:rPr>
              <a:t>PKNAP</a:t>
            </a:r>
            <a:r>
              <a:rPr sz="1195" b="0" i="0">
                <a:solidFill>
                  <a:srgbClr val="003366"/>
                </a:solidFill>
                <a:latin typeface="SimHei"/>
              </a:rPr>
              <a:t>平台整合肿瘤免疫服务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9995" y="532345"/>
            <a:ext cx="4941638" cy="1518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1195" b="0" i="0">
                <a:solidFill>
                  <a:srgbClr val="2ECC71"/>
                </a:solidFill>
                <a:latin typeface="LMSans10-Bold"/>
              </a:rPr>
              <a:t>PKNAP</a:t>
            </a:r>
            <a:r>
              <a:rPr sz="1195" b="0" i="0">
                <a:solidFill>
                  <a:srgbClr val="2ECC71"/>
                </a:solidFill>
                <a:latin typeface="SimHei"/>
              </a:rPr>
              <a:t>整合</a:t>
            </a:r>
            <a:r>
              <a:rPr sz="1195" b="0" i="0">
                <a:solidFill>
                  <a:srgbClr val="2ECC71"/>
                </a:solidFill>
                <a:latin typeface="LMSans10-Bold"/>
              </a:rPr>
              <a:t>FEPaML</a:t>
            </a:r>
            <a:r>
              <a:rPr sz="1195" b="0" i="0">
                <a:solidFill>
                  <a:srgbClr val="2ECC71"/>
                </a:solidFill>
                <a:latin typeface="SimHei"/>
              </a:rPr>
              <a:t>、</a:t>
            </a:r>
            <a:r>
              <a:rPr sz="1195" b="0" i="0">
                <a:solidFill>
                  <a:srgbClr val="2ECC71"/>
                </a:solidFill>
                <a:latin typeface="LMSans10-Bold"/>
              </a:rPr>
              <a:t>NEOM</a:t>
            </a:r>
            <a:r>
              <a:rPr sz="1195" b="0" i="0">
                <a:solidFill>
                  <a:srgbClr val="2ECC71"/>
                </a:solidFill>
                <a:latin typeface="SimHei"/>
              </a:rPr>
              <a:t>、</a:t>
            </a:r>
            <a:r>
              <a:rPr sz="1195" b="0" i="0">
                <a:solidFill>
                  <a:srgbClr val="2ECC71"/>
                </a:solidFill>
                <a:latin typeface="LMSans10-Bold"/>
              </a:rPr>
              <a:t>MultiTAP</a:t>
            </a:r>
            <a:r>
              <a:rPr sz="1195" b="0" i="0">
                <a:solidFill>
                  <a:srgbClr val="2ECC71"/>
                </a:solidFill>
                <a:latin typeface="SimHei"/>
              </a:rPr>
              <a:t>等多个肿瘤免疫服务器，融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9995" y="351111"/>
            <a:ext cx="4099438" cy="1518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1195" b="0" i="0">
                <a:solidFill>
                  <a:srgbClr val="2ECC71"/>
                </a:solidFill>
                <a:latin typeface="SimHei"/>
              </a:rPr>
              <a:t>合物理模拟和数据驱动方法，形成完整计算抗原肽设计平台！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37836" y="105473"/>
            <a:ext cx="457200" cy="914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597" b="0" i="0">
                <a:solidFill>
                  <a:srgbClr val="003366"/>
                </a:solidFill>
                <a:latin typeface="LMSans8-Regular"/>
              </a:rPr>
              <a:t>4 / 8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59958" cy="32400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2531" y="3116154"/>
            <a:ext cx="3081860" cy="1518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1195" b="0" i="0">
                <a:solidFill>
                  <a:srgbClr val="003366"/>
                </a:solidFill>
                <a:latin typeface="SimHei"/>
              </a:rPr>
              <a:t>创新创业：“慧者”多智能体</a:t>
            </a:r>
            <a:r>
              <a:rPr sz="1195" b="0" i="0">
                <a:solidFill>
                  <a:srgbClr val="003366"/>
                </a:solidFill>
                <a:latin typeface="LMSans10-Bold"/>
              </a:rPr>
              <a:t>AI</a:t>
            </a:r>
            <a:r>
              <a:rPr sz="1195" b="0" i="0">
                <a:solidFill>
                  <a:srgbClr val="003366"/>
                </a:solidFill>
                <a:latin typeface="SimHei"/>
              </a:rPr>
              <a:t>科研协作平台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0392" y="2609443"/>
            <a:ext cx="4353809" cy="13854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1090" b="0" i="0">
                <a:solidFill>
                  <a:srgbClr val="003366"/>
                </a:solidFill>
                <a:latin typeface="SimHei"/>
              </a:rPr>
              <a:t>核心理念战略合作与支持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8063" y="2348626"/>
            <a:ext cx="4705865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SimHei"/>
              </a:rPr>
              <a:t>目标</a:t>
            </a:r>
            <a:r>
              <a:rPr sz="896" b="0" i="0">
                <a:latin typeface="SimHei"/>
              </a:rPr>
              <a:t>解决科研人面临的信息过载、协作效率低下问题</a:t>
            </a:r>
            <a:r>
              <a:rPr sz="896" b="0" i="0">
                <a:solidFill>
                  <a:srgbClr val="003366"/>
                </a:solidFill>
                <a:latin typeface="SimHei"/>
              </a:rPr>
              <a:t>浙大科技园</a:t>
            </a:r>
            <a:r>
              <a:rPr sz="896" b="0" i="0">
                <a:latin typeface="SimHei"/>
              </a:rPr>
              <a:t>企业孵化和资源支持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8063" y="2144918"/>
            <a:ext cx="4819738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SimHei"/>
              </a:rPr>
              <a:t>技术</a:t>
            </a:r>
            <a:r>
              <a:rPr sz="896" b="0" i="0">
                <a:latin typeface="SimHei"/>
              </a:rPr>
              <a:t>基于大模型与群体智能的</a:t>
            </a:r>
            <a:r>
              <a:rPr sz="896" b="0" i="0">
                <a:latin typeface="LMSans9-Regular"/>
              </a:rPr>
              <a:t>AI</a:t>
            </a:r>
            <a:r>
              <a:rPr sz="896" b="0" i="0">
                <a:latin typeface="SimHei"/>
              </a:rPr>
              <a:t>协作平台</a:t>
            </a:r>
            <a:r>
              <a:rPr sz="896" b="0" i="0">
                <a:solidFill>
                  <a:srgbClr val="003366"/>
                </a:solidFill>
                <a:latin typeface="SimHei"/>
              </a:rPr>
              <a:t>奇绩创坛</a:t>
            </a:r>
            <a:r>
              <a:rPr sz="896" b="0" i="0">
                <a:latin typeface="SimHei"/>
              </a:rPr>
              <a:t>创投基金和商业化指导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8063" y="1941209"/>
            <a:ext cx="5240507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SimHei"/>
              </a:rPr>
              <a:t>愿景</a:t>
            </a:r>
            <a:r>
              <a:rPr sz="896" b="0" i="0">
                <a:latin typeface="SimHei"/>
              </a:rPr>
              <a:t>让每位科研人员都拥有全天候的</a:t>
            </a:r>
            <a:r>
              <a:rPr sz="896" b="0" i="0">
                <a:latin typeface="LMSans9-Regular"/>
              </a:rPr>
              <a:t>”</a:t>
            </a:r>
            <a:r>
              <a:rPr sz="896" b="0" i="0">
                <a:latin typeface="SimHei"/>
              </a:rPr>
              <a:t>科研合伙人</a:t>
            </a:r>
            <a:r>
              <a:rPr sz="896" b="0" i="0">
                <a:latin typeface="LMSans9-Regular"/>
              </a:rPr>
              <a:t>”</a:t>
            </a:r>
            <a:r>
              <a:rPr sz="896" b="0" i="0">
                <a:solidFill>
                  <a:srgbClr val="003366"/>
                </a:solidFill>
                <a:latin typeface="SimHei"/>
              </a:rPr>
              <a:t>晶泰科技</a:t>
            </a:r>
            <a:r>
              <a:rPr sz="896" b="0" i="0">
                <a:latin typeface="SimHei"/>
              </a:rPr>
              <a:t>文献数据库</a:t>
            </a:r>
            <a:r>
              <a:rPr sz="896" b="0" i="0">
                <a:latin typeface="LMSans9-Regular"/>
              </a:rPr>
              <a:t>RAG</a:t>
            </a:r>
            <a:r>
              <a:rPr sz="896" b="0" i="0">
                <a:latin typeface="SimHei"/>
              </a:rPr>
              <a:t>系统联合开发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8063" y="1737501"/>
            <a:ext cx="2688353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SimHei"/>
              </a:rPr>
              <a:t>创新</a:t>
            </a:r>
            <a:r>
              <a:rPr sz="896" b="0" i="0">
                <a:latin typeface="SimHei"/>
              </a:rPr>
              <a:t>多智能体交互逻辑，模拟真实科研团队协作模式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0392" y="1507044"/>
            <a:ext cx="554182" cy="13854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1090" b="0" i="0">
                <a:solidFill>
                  <a:srgbClr val="003366"/>
                </a:solidFill>
                <a:latin typeface="SimHei"/>
              </a:rPr>
              <a:t>核心功能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0572" y="1246240"/>
            <a:ext cx="2540543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SimHei"/>
              </a:rPr>
              <a:t>智能文献处理</a:t>
            </a:r>
            <a:r>
              <a:rPr sz="896" b="0" i="0">
                <a:latin typeface="SimHei"/>
              </a:rPr>
              <a:t>检索、写综述、文献讲解</a:t>
            </a:r>
            <a:r>
              <a:rPr sz="896" b="0" i="0">
                <a:latin typeface="LMSans9-Regular"/>
              </a:rPr>
              <a:t>PPT</a:t>
            </a:r>
            <a:r>
              <a:rPr sz="896" b="0" i="0">
                <a:latin typeface="SimHei"/>
              </a:rPr>
              <a:t>生成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0572" y="1042532"/>
            <a:ext cx="2346739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SimHei"/>
              </a:rPr>
              <a:t>多智能体协作</a:t>
            </a:r>
            <a:r>
              <a:rPr sz="896" b="0" i="0">
                <a:latin typeface="SimHei"/>
              </a:rPr>
              <a:t>多智能体交互助力科研方案设计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0572" y="838824"/>
            <a:ext cx="2118992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SimHei"/>
              </a:rPr>
              <a:t>个性化智能体</a:t>
            </a:r>
            <a:r>
              <a:rPr sz="896" b="0" i="0">
                <a:latin typeface="SimHei"/>
              </a:rPr>
              <a:t>私域知识库构建和增量学习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0572" y="635116"/>
            <a:ext cx="2118992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SimHei"/>
              </a:rPr>
              <a:t>社交网络功能</a:t>
            </a:r>
            <a:r>
              <a:rPr sz="896" b="0" i="0">
                <a:latin typeface="SimHei"/>
              </a:rPr>
              <a:t>促进跨学科合作和成果共享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37836" y="105473"/>
            <a:ext cx="457200" cy="914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597" b="0" i="0">
                <a:solidFill>
                  <a:srgbClr val="003366"/>
                </a:solidFill>
                <a:latin typeface="LMSans8-Regular"/>
              </a:rPr>
              <a:t>5 / 8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59958" cy="32400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2531" y="3116751"/>
            <a:ext cx="3112688" cy="1518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1195" b="0" i="0">
                <a:solidFill>
                  <a:srgbClr val="003366"/>
                </a:solidFill>
                <a:latin typeface="SimHei"/>
              </a:rPr>
              <a:t>创新创业：“慧者”项目获得多个省级校级奖项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15208" y="2636646"/>
            <a:ext cx="969818" cy="13854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1090" b="0" i="0">
                <a:solidFill>
                  <a:srgbClr val="003366"/>
                </a:solidFill>
                <a:latin typeface="SimHei"/>
              </a:rPr>
              <a:t>重大荣誉与认可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1727" y="2369794"/>
            <a:ext cx="2392395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LMSans10-Bold"/>
              </a:rPr>
              <a:t>2024</a:t>
            </a:r>
            <a:r>
              <a:rPr sz="896" b="0" i="0">
                <a:solidFill>
                  <a:srgbClr val="003366"/>
                </a:solidFill>
                <a:latin typeface="SimHei"/>
              </a:rPr>
              <a:t>年</a:t>
            </a:r>
            <a:r>
              <a:rPr sz="896" b="0" i="0">
                <a:solidFill>
                  <a:srgbClr val="003366"/>
                </a:solidFill>
                <a:latin typeface="LMSans10-Bold"/>
              </a:rPr>
              <a:t>12</a:t>
            </a:r>
            <a:r>
              <a:rPr sz="896" b="0" i="0">
                <a:solidFill>
                  <a:srgbClr val="003366"/>
                </a:solidFill>
                <a:latin typeface="SimHei"/>
              </a:rPr>
              <a:t>月</a:t>
            </a:r>
            <a:r>
              <a:rPr sz="896" b="0" i="0">
                <a:latin typeface="SimHei"/>
              </a:rPr>
              <a:t>获评浙江大学智云杯比赛一等奖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04351" y="2166098"/>
            <a:ext cx="1988152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LMSans10-Bold"/>
              </a:rPr>
              <a:t>2025</a:t>
            </a:r>
            <a:r>
              <a:rPr sz="896" b="0" i="0">
                <a:solidFill>
                  <a:srgbClr val="003366"/>
                </a:solidFill>
                <a:latin typeface="SimHei"/>
              </a:rPr>
              <a:t>年</a:t>
            </a:r>
            <a:r>
              <a:rPr sz="896" b="0" i="0">
                <a:solidFill>
                  <a:srgbClr val="003366"/>
                </a:solidFill>
                <a:latin typeface="LMSans10-Bold"/>
              </a:rPr>
              <a:t>6</a:t>
            </a:r>
            <a:r>
              <a:rPr sz="896" b="0" i="0">
                <a:solidFill>
                  <a:srgbClr val="003366"/>
                </a:solidFill>
                <a:latin typeface="SimHei"/>
              </a:rPr>
              <a:t>月</a:t>
            </a:r>
            <a:r>
              <a:rPr sz="896" b="0" i="0">
                <a:latin typeface="SimHei"/>
              </a:rPr>
              <a:t>获评国家级创业实践项目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04351" y="1962390"/>
            <a:ext cx="2359604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LMSans10-Bold"/>
              </a:rPr>
              <a:t>2025</a:t>
            </a:r>
            <a:r>
              <a:rPr sz="896" b="0" i="0">
                <a:solidFill>
                  <a:srgbClr val="003366"/>
                </a:solidFill>
                <a:latin typeface="SimHei"/>
              </a:rPr>
              <a:t>年</a:t>
            </a:r>
            <a:r>
              <a:rPr sz="896" b="0" i="0">
                <a:solidFill>
                  <a:srgbClr val="003366"/>
                </a:solidFill>
                <a:latin typeface="LMSans10-Bold"/>
              </a:rPr>
              <a:t>6</a:t>
            </a:r>
            <a:r>
              <a:rPr sz="896" b="0" i="0">
                <a:solidFill>
                  <a:srgbClr val="003366"/>
                </a:solidFill>
                <a:latin typeface="SimHei"/>
              </a:rPr>
              <a:t>月</a:t>
            </a:r>
            <a:r>
              <a:rPr sz="896" b="0" i="0">
                <a:latin typeface="SimHei"/>
              </a:rPr>
              <a:t>获浙大管理学院</a:t>
            </a:r>
            <a:r>
              <a:rPr sz="896" b="0" i="0">
                <a:latin typeface="LMSans9-Regular"/>
              </a:rPr>
              <a:t>BEST</a:t>
            </a:r>
            <a:r>
              <a:rPr sz="896" b="0" i="0">
                <a:latin typeface="SimHei"/>
              </a:rPr>
              <a:t>科创项目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39897" y="1815327"/>
            <a:ext cx="797112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latin typeface="SimHei"/>
              </a:rPr>
              <a:t>夏季路演未来奖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04351" y="1605584"/>
            <a:ext cx="2329771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LMSans10-Bold"/>
              </a:rPr>
              <a:t>2025</a:t>
            </a:r>
            <a:r>
              <a:rPr sz="896" b="0" i="0">
                <a:solidFill>
                  <a:srgbClr val="003366"/>
                </a:solidFill>
                <a:latin typeface="SimHei"/>
              </a:rPr>
              <a:t>年</a:t>
            </a:r>
            <a:r>
              <a:rPr sz="896" b="0" i="0">
                <a:solidFill>
                  <a:srgbClr val="003366"/>
                </a:solidFill>
                <a:latin typeface="LMSans10-Bold"/>
              </a:rPr>
              <a:t>7</a:t>
            </a:r>
            <a:r>
              <a:rPr sz="896" b="0" i="0">
                <a:solidFill>
                  <a:srgbClr val="003366"/>
                </a:solidFill>
                <a:latin typeface="SimHei"/>
              </a:rPr>
              <a:t>月</a:t>
            </a:r>
            <a:r>
              <a:rPr sz="896" b="0" i="0">
                <a:latin typeface="SimHei"/>
              </a:rPr>
              <a:t>获评浙江大学“科创训练计划”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04351" y="1401876"/>
            <a:ext cx="2215898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LMSans10-Bold"/>
              </a:rPr>
              <a:t>2025</a:t>
            </a:r>
            <a:r>
              <a:rPr sz="896" b="0" i="0">
                <a:solidFill>
                  <a:srgbClr val="003366"/>
                </a:solidFill>
                <a:latin typeface="SimHei"/>
              </a:rPr>
              <a:t>年</a:t>
            </a:r>
            <a:r>
              <a:rPr sz="896" b="0" i="0">
                <a:solidFill>
                  <a:srgbClr val="003366"/>
                </a:solidFill>
                <a:latin typeface="LMSans10-Bold"/>
              </a:rPr>
              <a:t>7</a:t>
            </a:r>
            <a:r>
              <a:rPr sz="896" b="0" i="0">
                <a:solidFill>
                  <a:srgbClr val="003366"/>
                </a:solidFill>
                <a:latin typeface="SimHei"/>
              </a:rPr>
              <a:t>月</a:t>
            </a:r>
            <a:r>
              <a:rPr sz="896" b="0" i="0">
                <a:latin typeface="SimHei"/>
              </a:rPr>
              <a:t>代表浙大在世界人工智能大会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70948" y="1254813"/>
            <a:ext cx="742114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latin typeface="SimHei"/>
              </a:rPr>
              <a:t>（</a:t>
            </a:r>
            <a:r>
              <a:rPr sz="896" b="0" i="0">
                <a:latin typeface="LMSans9-Regular"/>
              </a:rPr>
              <a:t>WAIC</a:t>
            </a:r>
            <a:r>
              <a:rPr sz="896" b="0" i="0">
                <a:latin typeface="SimHei"/>
              </a:rPr>
              <a:t>）参展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41727" y="1045069"/>
            <a:ext cx="2392395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LMSans10-Bold"/>
              </a:rPr>
              <a:t>2025</a:t>
            </a:r>
            <a:r>
              <a:rPr sz="896" b="0" i="0">
                <a:solidFill>
                  <a:srgbClr val="003366"/>
                </a:solidFill>
                <a:latin typeface="SimHei"/>
              </a:rPr>
              <a:t>年</a:t>
            </a:r>
            <a:r>
              <a:rPr sz="896" b="0" i="0">
                <a:solidFill>
                  <a:srgbClr val="003366"/>
                </a:solidFill>
                <a:latin typeface="LMSans10-Bold"/>
              </a:rPr>
              <a:t>11</a:t>
            </a:r>
            <a:r>
              <a:rPr sz="896" b="0" i="0">
                <a:solidFill>
                  <a:srgbClr val="003366"/>
                </a:solidFill>
                <a:latin typeface="SimHei"/>
              </a:rPr>
              <a:t>月</a:t>
            </a:r>
            <a:r>
              <a:rPr sz="896" b="0" i="0">
                <a:latin typeface="SimHei"/>
              </a:rPr>
              <a:t>教育信息技术应用创新大赛入选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39897" y="898006"/>
            <a:ext cx="457200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latin typeface="SimHei"/>
              </a:rPr>
              <a:t>决赛阶段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37836" y="105473"/>
            <a:ext cx="457200" cy="914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597" b="0" i="0">
                <a:solidFill>
                  <a:srgbClr val="003366"/>
                </a:solidFill>
                <a:latin typeface="LMSans8-Regular"/>
              </a:rPr>
              <a:t>6 / 8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97738" y="48779"/>
            <a:ext cx="3861216" cy="1518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1195" b="0" i="0">
                <a:solidFill>
                  <a:srgbClr val="2ECC71"/>
                </a:solidFill>
                <a:latin typeface="LMSans10-Bold"/>
              </a:rPr>
              <a:t>AI</a:t>
            </a:r>
            <a:r>
              <a:rPr sz="1195" b="0" i="0">
                <a:solidFill>
                  <a:srgbClr val="2ECC71"/>
                </a:solidFill>
                <a:latin typeface="SimHei"/>
              </a:rPr>
              <a:t>赋能科研助力科学创新！推动科研工作数字化转型！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59958" cy="32400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2531" y="3117348"/>
            <a:ext cx="2125634" cy="1518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1195" b="0" i="0">
                <a:solidFill>
                  <a:srgbClr val="003366"/>
                </a:solidFill>
                <a:latin typeface="SimHei"/>
              </a:rPr>
              <a:t>综合素质：劳动实践与社会贡献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8088" y="2608950"/>
            <a:ext cx="4364038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SimHei"/>
              </a:rPr>
              <a:t>岗位</a:t>
            </a:r>
            <a:r>
              <a:rPr sz="896" b="0" i="0">
                <a:latin typeface="SimHei"/>
              </a:rPr>
              <a:t>连续三年担任学院新媒体中心采编运营部</a:t>
            </a:r>
            <a:r>
              <a:rPr sz="1090" b="0" i="0">
                <a:solidFill>
                  <a:srgbClr val="003366"/>
                </a:solidFill>
                <a:latin typeface="SimHei"/>
              </a:rPr>
              <a:t>代表推文（</a:t>
            </a:r>
            <a:r>
              <a:rPr sz="1090" b="0" i="0">
                <a:solidFill>
                  <a:srgbClr val="003366"/>
                </a:solidFill>
                <a:latin typeface="LMSans10-Bold"/>
              </a:rPr>
              <a:t>2024-2025</a:t>
            </a:r>
            <a:r>
              <a:rPr sz="1090" b="0" i="0">
                <a:solidFill>
                  <a:srgbClr val="003366"/>
                </a:solidFill>
                <a:latin typeface="SimHei"/>
              </a:rPr>
              <a:t>）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5103" y="2455864"/>
            <a:ext cx="457200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latin typeface="SimHei"/>
              </a:rPr>
              <a:t>干事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07310" y="2356372"/>
            <a:ext cx="2333622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CMSY9"/>
              </a:rPr>
              <a:t>•</a:t>
            </a:r>
            <a:r>
              <a:rPr sz="896" b="0" i="0">
                <a:latin typeface="SimHei"/>
              </a:rPr>
              <a:t>征稿：共绘祖国画卷记录生命之美（</a:t>
            </a:r>
            <a:r>
              <a:rPr sz="896" b="0" i="0">
                <a:latin typeface="LMSans9-Regular"/>
              </a:rPr>
              <a:t>10</a:t>
            </a:r>
            <a:r>
              <a:rPr sz="896" b="0" i="0">
                <a:latin typeface="SimHei"/>
              </a:rPr>
              <a:t>月）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8088" y="2252156"/>
            <a:ext cx="2346733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SimHei"/>
              </a:rPr>
              <a:t>职责</a:t>
            </a:r>
            <a:r>
              <a:rPr sz="896" b="0" i="0">
                <a:latin typeface="SimHei"/>
              </a:rPr>
              <a:t>学院官方微信公众号新媒体推文编辑与发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07310" y="2152664"/>
            <a:ext cx="1992004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CMSY9"/>
              </a:rPr>
              <a:t>•</a:t>
            </a:r>
            <a:r>
              <a:rPr sz="896" b="0" i="0">
                <a:latin typeface="SimHei"/>
              </a:rPr>
              <a:t>蒋明凯老师荣获青年科技奖（</a:t>
            </a:r>
            <a:r>
              <a:rPr sz="896" b="0" i="0">
                <a:latin typeface="LMSans9-Regular"/>
              </a:rPr>
              <a:t>10</a:t>
            </a:r>
            <a:r>
              <a:rPr sz="896" b="0" i="0">
                <a:latin typeface="SimHei"/>
              </a:rPr>
              <a:t>月）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5103" y="2099058"/>
            <a:ext cx="457200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latin typeface="SimHei"/>
              </a:rPr>
              <a:t>布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07310" y="1948956"/>
            <a:ext cx="2391001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CMSY9"/>
              </a:rPr>
              <a:t>•</a:t>
            </a:r>
            <a:r>
              <a:rPr sz="896" b="0" i="0">
                <a:latin typeface="SimHei"/>
              </a:rPr>
              <a:t>《人民日报》报道银杏保护研究团队（</a:t>
            </a:r>
            <a:r>
              <a:rPr sz="896" b="0" i="0">
                <a:latin typeface="LMSans9-Regular"/>
              </a:rPr>
              <a:t>11</a:t>
            </a:r>
            <a:r>
              <a:rPr sz="896" b="0" i="0">
                <a:latin typeface="SimHei"/>
              </a:rPr>
              <a:t>月）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8088" y="1895350"/>
            <a:ext cx="1938723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SimHei"/>
              </a:rPr>
              <a:t>成果</a:t>
            </a:r>
            <a:r>
              <a:rPr sz="896" b="0" i="0">
                <a:latin typeface="LMSans9-Regular"/>
              </a:rPr>
              <a:t>2024.9~25.8</a:t>
            </a:r>
            <a:r>
              <a:rPr sz="896" b="0" i="0">
                <a:latin typeface="SimHei"/>
              </a:rPr>
              <a:t>学年编辑推文</a:t>
            </a:r>
            <a:r>
              <a:rPr sz="896" b="0" i="0">
                <a:latin typeface="LMSans10-Bold"/>
              </a:rPr>
              <a:t>11</a:t>
            </a:r>
            <a:r>
              <a:rPr sz="896" b="0" i="0">
                <a:latin typeface="SimHei"/>
              </a:rPr>
              <a:t>篇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07310" y="1745248"/>
            <a:ext cx="2105885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CMSY9"/>
              </a:rPr>
              <a:t>•</a:t>
            </a:r>
            <a:r>
              <a:rPr sz="896" b="0" i="0">
                <a:latin typeface="SimHei"/>
              </a:rPr>
              <a:t>生物信息学国际会议征稿启事（</a:t>
            </a:r>
            <a:r>
              <a:rPr sz="896" b="0" i="0">
                <a:latin typeface="LMSans9-Regular"/>
              </a:rPr>
              <a:t>12</a:t>
            </a:r>
            <a:r>
              <a:rPr sz="896" b="0" i="0">
                <a:latin typeface="SimHei"/>
              </a:rPr>
              <a:t>月）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07310" y="1541540"/>
            <a:ext cx="1409544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CMSY9"/>
              </a:rPr>
              <a:t>•</a:t>
            </a:r>
            <a:r>
              <a:rPr sz="896" b="0" i="0">
                <a:latin typeface="LMSans9-Regular"/>
              </a:rPr>
              <a:t>2025</a:t>
            </a:r>
            <a:r>
              <a:rPr sz="896" b="0" i="0">
                <a:latin typeface="SimHei"/>
              </a:rPr>
              <a:t>年新年贺词（</a:t>
            </a:r>
            <a:r>
              <a:rPr sz="896" b="0" i="0">
                <a:latin typeface="LMSans9-Regular"/>
              </a:rPr>
              <a:t>1</a:t>
            </a:r>
            <a:r>
              <a:rPr sz="896" b="0" i="0">
                <a:latin typeface="SimHei"/>
              </a:rPr>
              <a:t>月）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07310" y="1337832"/>
            <a:ext cx="2275100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CMSY9"/>
              </a:rPr>
              <a:t>•</a:t>
            </a:r>
            <a:r>
              <a:rPr sz="896" b="0" i="0">
                <a:latin typeface="SimHei"/>
              </a:rPr>
              <a:t>年度盘点：浙大官微里的生科故事（</a:t>
            </a:r>
            <a:r>
              <a:rPr sz="896" b="0" i="0">
                <a:latin typeface="LMSans9-Regular"/>
              </a:rPr>
              <a:t>1</a:t>
            </a:r>
            <a:r>
              <a:rPr sz="896" b="0" i="0">
                <a:latin typeface="SimHei"/>
              </a:rPr>
              <a:t>月）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10409" y="1117789"/>
            <a:ext cx="831273" cy="13854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1090" b="0" i="0">
                <a:solidFill>
                  <a:srgbClr val="003366"/>
                </a:solidFill>
                <a:latin typeface="SimHei"/>
              </a:rPr>
              <a:t>其他劳育表现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07310" y="887770"/>
            <a:ext cx="2405252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CMSY9"/>
              </a:rPr>
              <a:t>•</a:t>
            </a:r>
            <a:r>
              <a:rPr sz="896" b="0" i="0">
                <a:latin typeface="SimHei"/>
              </a:rPr>
              <a:t>担任陈铭教授开设的《生物信息学》课程周如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35097" y="741390"/>
            <a:ext cx="910986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latin typeface="SimHei"/>
              </a:rPr>
              <a:t>鸿老师部分的助教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07310" y="530963"/>
            <a:ext cx="2375877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CMSY9"/>
              </a:rPr>
              <a:t>•</a:t>
            </a:r>
            <a:r>
              <a:rPr sz="896" b="0" i="0">
                <a:latin typeface="SimHei"/>
              </a:rPr>
              <a:t>参加</a:t>
            </a:r>
            <a:r>
              <a:rPr sz="896" b="0" i="0">
                <a:latin typeface="LMSans9-Regular"/>
              </a:rPr>
              <a:t>2025</a:t>
            </a:r>
            <a:r>
              <a:rPr sz="896" b="0" i="0">
                <a:latin typeface="SimHei"/>
              </a:rPr>
              <a:t>年“生涯启航”农夫山泉公司参观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35097" y="384583"/>
            <a:ext cx="457200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896" b="0" i="0">
                <a:latin typeface="SimHei"/>
              </a:rPr>
              <a:t>调研活动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37836" y="105473"/>
            <a:ext cx="457200" cy="914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597" b="0" i="0">
                <a:solidFill>
                  <a:srgbClr val="003366"/>
                </a:solidFill>
                <a:latin typeface="LMSans8-Regular"/>
              </a:rPr>
              <a:t>7 / 8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1270" y="44863"/>
            <a:ext cx="2277465" cy="1518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lIns="9144" tIns="9144" rIns="9144" bIns="9144">
            <a:spAutoFit/>
          </a:bodyPr>
          <a:lstStyle/>
          <a:p>
            <a:r>
              <a:rPr sz="1195" b="0" i="0">
                <a:solidFill>
                  <a:srgbClr val="2ECC71"/>
                </a:solidFill>
                <a:latin typeface="SimHei"/>
              </a:rPr>
              <a:t>服务中展现专业素养提升个人价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536</Words>
  <Application>Microsoft Office PowerPoint</Application>
  <PresentationFormat>Custom</PresentationFormat>
  <Paragraphs>143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CMSY9</vt:lpstr>
      <vt:lpstr>LMSans10-Bold</vt:lpstr>
      <vt:lpstr>LMSans10-Regular</vt:lpstr>
      <vt:lpstr>LMSans8-Regular</vt:lpstr>
      <vt:lpstr>LMSans9-Regular</vt:lpstr>
      <vt:lpstr>SimHei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Xufan Gao</cp:lastModifiedBy>
  <cp:revision>2</cp:revision>
  <dcterms:created xsi:type="dcterms:W3CDTF">2013-01-27T09:14:16Z</dcterms:created>
  <dcterms:modified xsi:type="dcterms:W3CDTF">2025-11-05T23:28:26Z</dcterms:modified>
  <cp:category/>
</cp:coreProperties>
</file>